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0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36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274" r:id="rId35"/>
  </p:sldIdLst>
  <p:sldSz cx="9144000" cy="5143500" type="screen16x9"/>
  <p:notesSz cx="6858000" cy="9144000"/>
  <p:embeddedFontLst>
    <p:embeddedFont>
      <p:font typeface="Abril Fatface" panose="020B0604020202020204" charset="0"/>
      <p:regular r:id="rId37"/>
    </p:embeddedFont>
    <p:embeddedFont>
      <p:font typeface="Anton" panose="020B0604020202020204" charset="0"/>
      <p:regular r:id="rId38"/>
    </p:embeddedFont>
    <p:embeddedFont>
      <p:font typeface="Barlow" panose="020B0604020202020204" charset="0"/>
      <p:regular r:id="rId39"/>
      <p:bold r:id="rId40"/>
      <p:italic r:id="rId41"/>
      <p:boldItalic r:id="rId42"/>
    </p:embeddedFont>
    <p:embeddedFont>
      <p:font typeface="Bodoni" panose="020B0604020202020204" charset="0"/>
      <p:regular r:id="rId43"/>
      <p:bold r:id="rId44"/>
      <p:italic r:id="rId45"/>
      <p:boldItalic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Chewy" panose="02000000000000000000" pitchFamily="2" charset="0"/>
      <p:regular r:id="rId51"/>
    </p:embeddedFont>
    <p:embeddedFont>
      <p:font typeface="Fira Sans" panose="020B0604020202020204" charset="0"/>
      <p:regular r:id="rId52"/>
      <p:bold r:id="rId53"/>
      <p:italic r:id="rId54"/>
      <p:boldItalic r:id="rId55"/>
    </p:embeddedFont>
    <p:embeddedFont>
      <p:font typeface="Montserrat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07T13:26:54.128" idx="1">
    <p:pos x="10" y="10"/>
    <p:text>Kenapa meneliti Kripto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139838"/>
            <a:ext cx="8679062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4400" b="1" spc="200" dirty="0"/>
              <a:t>Prediksi Harga Bitcoin Menggunakan Transformer</a:t>
            </a:r>
            <a:br>
              <a:rPr lang="en-US" sz="3600" b="1" dirty="0"/>
            </a:br>
            <a:r>
              <a:rPr lang="x-none" sz="1400" b="1" dirty="0"/>
              <a:t>Mengintegrasikan Harga, Sentimen, Tren, dan Volume dalam Analisis Deret Waktu Multivariat</a:t>
            </a:r>
            <a:endParaRPr sz="1400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11190940000055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3673177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(Soon to be S.Mat)</a:t>
            </a:r>
            <a:endParaRPr lang="en-GB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573113" y="3322961"/>
            <a:ext cx="18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62186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2C632E-9895-47B4-9550-3695E149C177}"/>
              </a:ext>
            </a:extLst>
          </p:cNvPr>
          <p:cNvGraphicFramePr>
            <a:graphicFrameLocks noGrp="1"/>
          </p:cNvGraphicFramePr>
          <p:nvPr/>
        </p:nvGraphicFramePr>
        <p:xfrm>
          <a:off x="1132072" y="1515533"/>
          <a:ext cx="6886343" cy="295849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66360">
                  <a:extLst>
                    <a:ext uri="{9D8B030D-6E8A-4147-A177-3AD203B41FA5}">
                      <a16:colId xmlns:a16="http://schemas.microsoft.com/office/drawing/2014/main" val="1164620321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105755086"/>
                    </a:ext>
                  </a:extLst>
                </a:gridCol>
                <a:gridCol w="869748">
                  <a:extLst>
                    <a:ext uri="{9D8B030D-6E8A-4147-A177-3AD203B41FA5}">
                      <a16:colId xmlns:a16="http://schemas.microsoft.com/office/drawing/2014/main" val="2080088660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725847831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822256312"/>
                    </a:ext>
                  </a:extLst>
                </a:gridCol>
                <a:gridCol w="784821">
                  <a:extLst>
                    <a:ext uri="{9D8B030D-6E8A-4147-A177-3AD203B41FA5}">
                      <a16:colId xmlns:a16="http://schemas.microsoft.com/office/drawing/2014/main" val="2840370382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3159827395"/>
                    </a:ext>
                  </a:extLst>
                </a:gridCol>
              </a:tblGrid>
              <a:tr h="470215"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Temporal Fusion Transformer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Long-Short Term Memory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016043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Included Covariate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extLst>
                  <a:ext uri="{0D108BD9-81ED-4DB2-BD59-A6C34878D82A}">
                    <a16:rowId xmlns:a16="http://schemas.microsoft.com/office/drawing/2014/main" val="1916428948"/>
                  </a:ext>
                </a:extLst>
              </a:tr>
              <a:tr h="417969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Trend, Sentiment,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3,0199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3,0236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8825"/>
                  </a:ext>
                </a:extLst>
              </a:tr>
              <a:tr h="331004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3,0321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3,0610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2,9956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3,0196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901939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Sentiment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2,9919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3,0036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3,1219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3,1545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30088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Volume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3,0488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3,0754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3,0615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3,0887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39207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3,0406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3,0717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3,0189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3,0414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7522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3,0674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3,0287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06251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3,0565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3,0272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3,0553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72278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3,0442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3,0782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4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166881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 (Q1)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205994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3163751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 (Q1)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3554880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184777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33416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7"/>
          <p:cNvGrpSpPr/>
          <p:nvPr/>
        </p:nvGrpSpPr>
        <p:grpSpPr>
          <a:xfrm>
            <a:off x="1376327" y="2055955"/>
            <a:ext cx="298826" cy="250861"/>
            <a:chOff x="6393888" y="1758825"/>
            <a:chExt cx="446075" cy="374475"/>
          </a:xfrm>
        </p:grpSpPr>
        <p:sp>
          <p:nvSpPr>
            <p:cNvPr id="451" name="Google Shape;451;p67"/>
            <p:cNvSpPr/>
            <p:nvPr/>
          </p:nvSpPr>
          <p:spPr>
            <a:xfrm>
              <a:off x="6560263" y="1758825"/>
              <a:ext cx="210575" cy="209325"/>
            </a:xfrm>
            <a:custGeom>
              <a:avLst/>
              <a:gdLst/>
              <a:ahLst/>
              <a:cxnLst/>
              <a:rect l="l" t="t" r="r" b="b"/>
              <a:pathLst>
                <a:path w="8423" h="8373" extrusionOk="0">
                  <a:moveTo>
                    <a:pt x="7860" y="1"/>
                  </a:moveTo>
                  <a:cubicBezTo>
                    <a:pt x="7731" y="1"/>
                    <a:pt x="7601" y="50"/>
                    <a:pt x="7503" y="148"/>
                  </a:cubicBezTo>
                  <a:lnTo>
                    <a:pt x="5219" y="2440"/>
                  </a:lnTo>
                  <a:lnTo>
                    <a:pt x="4863" y="2084"/>
                  </a:lnTo>
                  <a:cubicBezTo>
                    <a:pt x="4762" y="1983"/>
                    <a:pt x="4633" y="1933"/>
                    <a:pt x="4502" y="1933"/>
                  </a:cubicBezTo>
                  <a:cubicBezTo>
                    <a:pt x="4412" y="1933"/>
                    <a:pt x="4321" y="1956"/>
                    <a:pt x="4238" y="2003"/>
                  </a:cubicBezTo>
                  <a:lnTo>
                    <a:pt x="2793" y="2878"/>
                  </a:lnTo>
                  <a:lnTo>
                    <a:pt x="2356" y="2440"/>
                  </a:lnTo>
                  <a:cubicBezTo>
                    <a:pt x="2258" y="2342"/>
                    <a:pt x="2128" y="2293"/>
                    <a:pt x="1999" y="2293"/>
                  </a:cubicBezTo>
                  <a:cubicBezTo>
                    <a:pt x="1870" y="2293"/>
                    <a:pt x="1740" y="2342"/>
                    <a:pt x="1642" y="2440"/>
                  </a:cubicBezTo>
                  <a:lnTo>
                    <a:pt x="1" y="4073"/>
                  </a:lnTo>
                  <a:lnTo>
                    <a:pt x="4301" y="8373"/>
                  </a:lnTo>
                  <a:lnTo>
                    <a:pt x="5933" y="6731"/>
                  </a:lnTo>
                  <a:cubicBezTo>
                    <a:pt x="6129" y="6535"/>
                    <a:pt x="6129" y="6214"/>
                    <a:pt x="5933" y="6018"/>
                  </a:cubicBezTo>
                  <a:lnTo>
                    <a:pt x="5496" y="5581"/>
                  </a:lnTo>
                  <a:lnTo>
                    <a:pt x="6370" y="4135"/>
                  </a:lnTo>
                  <a:cubicBezTo>
                    <a:pt x="6486" y="3930"/>
                    <a:pt x="6459" y="3680"/>
                    <a:pt x="6290" y="3511"/>
                  </a:cubicBezTo>
                  <a:lnTo>
                    <a:pt x="5933" y="3154"/>
                  </a:lnTo>
                  <a:lnTo>
                    <a:pt x="8217" y="870"/>
                  </a:lnTo>
                  <a:cubicBezTo>
                    <a:pt x="8422" y="674"/>
                    <a:pt x="8422" y="353"/>
                    <a:pt x="8217" y="148"/>
                  </a:cubicBezTo>
                  <a:cubicBezTo>
                    <a:pt x="8119" y="50"/>
                    <a:pt x="7989" y="1"/>
                    <a:pt x="7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7"/>
            <p:cNvSpPr/>
            <p:nvPr/>
          </p:nvSpPr>
          <p:spPr>
            <a:xfrm>
              <a:off x="6393888" y="1878475"/>
              <a:ext cx="256050" cy="254825"/>
            </a:xfrm>
            <a:custGeom>
              <a:avLst/>
              <a:gdLst/>
              <a:ahLst/>
              <a:cxnLst/>
              <a:rect l="l" t="t" r="r" b="b"/>
              <a:pathLst>
                <a:path w="10242" h="10193" extrusionOk="0">
                  <a:moveTo>
                    <a:pt x="5942" y="1"/>
                  </a:moveTo>
                  <a:lnTo>
                    <a:pt x="2365" y="3587"/>
                  </a:lnTo>
                  <a:lnTo>
                    <a:pt x="2008" y="3230"/>
                  </a:lnTo>
                  <a:cubicBezTo>
                    <a:pt x="1905" y="3128"/>
                    <a:pt x="1774" y="3076"/>
                    <a:pt x="1643" y="3076"/>
                  </a:cubicBezTo>
                  <a:cubicBezTo>
                    <a:pt x="1513" y="3076"/>
                    <a:pt x="1383" y="3128"/>
                    <a:pt x="1285" y="3230"/>
                  </a:cubicBezTo>
                  <a:cubicBezTo>
                    <a:pt x="1089" y="3426"/>
                    <a:pt x="1089" y="3748"/>
                    <a:pt x="1285" y="3944"/>
                  </a:cubicBezTo>
                  <a:cubicBezTo>
                    <a:pt x="1553" y="4202"/>
                    <a:pt x="3203" y="5862"/>
                    <a:pt x="3435" y="6094"/>
                  </a:cubicBezTo>
                  <a:lnTo>
                    <a:pt x="2106" y="7423"/>
                  </a:lnTo>
                  <a:lnTo>
                    <a:pt x="910" y="6228"/>
                  </a:lnTo>
                  <a:cubicBezTo>
                    <a:pt x="812" y="6129"/>
                    <a:pt x="683" y="6080"/>
                    <a:pt x="554" y="6080"/>
                  </a:cubicBezTo>
                  <a:cubicBezTo>
                    <a:pt x="424" y="6080"/>
                    <a:pt x="295" y="6129"/>
                    <a:pt x="197" y="6228"/>
                  </a:cubicBezTo>
                  <a:cubicBezTo>
                    <a:pt x="0" y="6424"/>
                    <a:pt x="0" y="6745"/>
                    <a:pt x="197" y="6941"/>
                  </a:cubicBezTo>
                  <a:cubicBezTo>
                    <a:pt x="402" y="7155"/>
                    <a:pt x="2686" y="9439"/>
                    <a:pt x="3292" y="10046"/>
                  </a:cubicBezTo>
                  <a:cubicBezTo>
                    <a:pt x="3395" y="10144"/>
                    <a:pt x="3527" y="10193"/>
                    <a:pt x="3657" y="10193"/>
                  </a:cubicBezTo>
                  <a:cubicBezTo>
                    <a:pt x="3787" y="10193"/>
                    <a:pt x="3917" y="10144"/>
                    <a:pt x="4015" y="10046"/>
                  </a:cubicBezTo>
                  <a:cubicBezTo>
                    <a:pt x="4211" y="9849"/>
                    <a:pt x="4211" y="9528"/>
                    <a:pt x="4015" y="9332"/>
                  </a:cubicBezTo>
                  <a:lnTo>
                    <a:pt x="2820" y="8137"/>
                  </a:lnTo>
                  <a:lnTo>
                    <a:pt x="4149" y="6807"/>
                  </a:lnTo>
                  <a:cubicBezTo>
                    <a:pt x="4407" y="7057"/>
                    <a:pt x="5960" y="8609"/>
                    <a:pt x="6299" y="8957"/>
                  </a:cubicBezTo>
                  <a:cubicBezTo>
                    <a:pt x="6397" y="9056"/>
                    <a:pt x="6526" y="9105"/>
                    <a:pt x="6656" y="9105"/>
                  </a:cubicBezTo>
                  <a:cubicBezTo>
                    <a:pt x="6785" y="9105"/>
                    <a:pt x="6914" y="9056"/>
                    <a:pt x="7012" y="8957"/>
                  </a:cubicBezTo>
                  <a:cubicBezTo>
                    <a:pt x="7218" y="8761"/>
                    <a:pt x="7218" y="8440"/>
                    <a:pt x="7012" y="8235"/>
                  </a:cubicBezTo>
                  <a:lnTo>
                    <a:pt x="6656" y="7878"/>
                  </a:lnTo>
                  <a:lnTo>
                    <a:pt x="7378" y="7164"/>
                  </a:lnTo>
                  <a:lnTo>
                    <a:pt x="5942" y="5737"/>
                  </a:lnTo>
                  <a:cubicBezTo>
                    <a:pt x="5746" y="5532"/>
                    <a:pt x="5746" y="5211"/>
                    <a:pt x="5942" y="5014"/>
                  </a:cubicBezTo>
                  <a:cubicBezTo>
                    <a:pt x="6040" y="4916"/>
                    <a:pt x="6169" y="4867"/>
                    <a:pt x="6299" y="4867"/>
                  </a:cubicBezTo>
                  <a:cubicBezTo>
                    <a:pt x="6428" y="4867"/>
                    <a:pt x="6557" y="4916"/>
                    <a:pt x="6656" y="5014"/>
                  </a:cubicBezTo>
                  <a:lnTo>
                    <a:pt x="8092" y="6451"/>
                  </a:lnTo>
                  <a:lnTo>
                    <a:pt x="8806" y="5737"/>
                  </a:lnTo>
                  <a:lnTo>
                    <a:pt x="7378" y="4301"/>
                  </a:lnTo>
                  <a:cubicBezTo>
                    <a:pt x="7173" y="4104"/>
                    <a:pt x="7173" y="3783"/>
                    <a:pt x="7378" y="3587"/>
                  </a:cubicBezTo>
                  <a:cubicBezTo>
                    <a:pt x="7476" y="3489"/>
                    <a:pt x="7606" y="3440"/>
                    <a:pt x="7735" y="3440"/>
                  </a:cubicBezTo>
                  <a:cubicBezTo>
                    <a:pt x="7864" y="3440"/>
                    <a:pt x="7994" y="3489"/>
                    <a:pt x="8092" y="3587"/>
                  </a:cubicBezTo>
                  <a:lnTo>
                    <a:pt x="9519" y="5014"/>
                  </a:lnTo>
                  <a:lnTo>
                    <a:pt x="10242" y="430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7"/>
            <p:cNvSpPr/>
            <p:nvPr/>
          </p:nvSpPr>
          <p:spPr>
            <a:xfrm>
              <a:off x="6738238" y="1798975"/>
              <a:ext cx="101725" cy="86450"/>
            </a:xfrm>
            <a:custGeom>
              <a:avLst/>
              <a:gdLst/>
              <a:ahLst/>
              <a:cxnLst/>
              <a:rect l="l" t="t" r="r" b="b"/>
              <a:pathLst>
                <a:path w="4069" h="3458" extrusionOk="0">
                  <a:moveTo>
                    <a:pt x="2035" y="0"/>
                  </a:moveTo>
                  <a:cubicBezTo>
                    <a:pt x="1905" y="0"/>
                    <a:pt x="1776" y="49"/>
                    <a:pt x="1678" y="148"/>
                  </a:cubicBezTo>
                  <a:lnTo>
                    <a:pt x="964" y="861"/>
                  </a:lnTo>
                  <a:cubicBezTo>
                    <a:pt x="1" y="1825"/>
                    <a:pt x="687" y="3457"/>
                    <a:pt x="2035" y="3457"/>
                  </a:cubicBezTo>
                  <a:cubicBezTo>
                    <a:pt x="3382" y="3457"/>
                    <a:pt x="4069" y="1825"/>
                    <a:pt x="3105" y="861"/>
                  </a:cubicBezTo>
                  <a:lnTo>
                    <a:pt x="2391" y="148"/>
                  </a:lnTo>
                  <a:cubicBezTo>
                    <a:pt x="2293" y="49"/>
                    <a:pt x="2164" y="0"/>
                    <a:pt x="2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67"/>
          <p:cNvGrpSpPr/>
          <p:nvPr/>
        </p:nvGrpSpPr>
        <p:grpSpPr>
          <a:xfrm>
            <a:off x="7472789" y="3520900"/>
            <a:ext cx="290770" cy="289414"/>
            <a:chOff x="6977538" y="1730175"/>
            <a:chExt cx="434050" cy="432025"/>
          </a:xfrm>
        </p:grpSpPr>
        <p:sp>
          <p:nvSpPr>
            <p:cNvPr id="455" name="Google Shape;455;p67"/>
            <p:cNvSpPr/>
            <p:nvPr/>
          </p:nvSpPr>
          <p:spPr>
            <a:xfrm>
              <a:off x="7015463" y="2110650"/>
              <a:ext cx="177100" cy="51550"/>
            </a:xfrm>
            <a:custGeom>
              <a:avLst/>
              <a:gdLst/>
              <a:ahLst/>
              <a:cxnLst/>
              <a:rect l="l" t="t" r="r" b="b"/>
              <a:pathLst>
                <a:path w="7084" h="2062" extrusionOk="0">
                  <a:moveTo>
                    <a:pt x="0" y="0"/>
                  </a:moveTo>
                  <a:lnTo>
                    <a:pt x="0" y="884"/>
                  </a:lnTo>
                  <a:cubicBezTo>
                    <a:pt x="0" y="1535"/>
                    <a:pt x="527" y="2061"/>
                    <a:pt x="1178" y="2061"/>
                  </a:cubicBezTo>
                  <a:lnTo>
                    <a:pt x="5906" y="2061"/>
                  </a:lnTo>
                  <a:cubicBezTo>
                    <a:pt x="6557" y="2061"/>
                    <a:pt x="7084" y="1535"/>
                    <a:pt x="7084" y="884"/>
                  </a:cubicBezTo>
                  <a:lnTo>
                    <a:pt x="70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7"/>
            <p:cNvSpPr/>
            <p:nvPr/>
          </p:nvSpPr>
          <p:spPr>
            <a:xfrm>
              <a:off x="7079238" y="1882725"/>
              <a:ext cx="50650" cy="50650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1018" y="0"/>
                  </a:moveTo>
                  <a:cubicBezTo>
                    <a:pt x="456" y="0"/>
                    <a:pt x="1" y="446"/>
                    <a:pt x="1" y="1008"/>
                  </a:cubicBezTo>
                  <a:cubicBezTo>
                    <a:pt x="1" y="1570"/>
                    <a:pt x="456" y="2025"/>
                    <a:pt x="1018" y="2025"/>
                  </a:cubicBezTo>
                  <a:cubicBezTo>
                    <a:pt x="1580" y="2025"/>
                    <a:pt x="2026" y="1570"/>
                    <a:pt x="2026" y="1008"/>
                  </a:cubicBezTo>
                  <a:cubicBezTo>
                    <a:pt x="2026" y="446"/>
                    <a:pt x="1580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7"/>
            <p:cNvSpPr/>
            <p:nvPr/>
          </p:nvSpPr>
          <p:spPr>
            <a:xfrm>
              <a:off x="6997613" y="2015425"/>
              <a:ext cx="212125" cy="70050"/>
            </a:xfrm>
            <a:custGeom>
              <a:avLst/>
              <a:gdLst/>
              <a:ahLst/>
              <a:cxnLst/>
              <a:rect l="l" t="t" r="r" b="b"/>
              <a:pathLst>
                <a:path w="8485" h="2802" extrusionOk="0">
                  <a:moveTo>
                    <a:pt x="1" y="0"/>
                  </a:moveTo>
                  <a:lnTo>
                    <a:pt x="161" y="2329"/>
                  </a:lnTo>
                  <a:cubicBezTo>
                    <a:pt x="188" y="2596"/>
                    <a:pt x="402" y="2801"/>
                    <a:pt x="670" y="2801"/>
                  </a:cubicBezTo>
                  <a:lnTo>
                    <a:pt x="7789" y="2801"/>
                  </a:lnTo>
                  <a:cubicBezTo>
                    <a:pt x="8056" y="2801"/>
                    <a:pt x="8279" y="2596"/>
                    <a:pt x="8297" y="2329"/>
                  </a:cubicBezTo>
                  <a:lnTo>
                    <a:pt x="8485" y="9"/>
                  </a:lnTo>
                  <a:lnTo>
                    <a:pt x="8485" y="9"/>
                  </a:lnTo>
                  <a:cubicBezTo>
                    <a:pt x="7306" y="365"/>
                    <a:pt x="5778" y="543"/>
                    <a:pt x="4250" y="543"/>
                  </a:cubicBezTo>
                  <a:cubicBezTo>
                    <a:pt x="2713" y="543"/>
                    <a:pt x="1177" y="36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7"/>
            <p:cNvSpPr/>
            <p:nvPr/>
          </p:nvSpPr>
          <p:spPr>
            <a:xfrm>
              <a:off x="6982688" y="1806900"/>
              <a:ext cx="243550" cy="196925"/>
            </a:xfrm>
            <a:custGeom>
              <a:avLst/>
              <a:gdLst/>
              <a:ahLst/>
              <a:cxnLst/>
              <a:rect l="l" t="t" r="r" b="b"/>
              <a:pathLst>
                <a:path w="9742" h="7877" extrusionOk="0">
                  <a:moveTo>
                    <a:pt x="4880" y="2016"/>
                  </a:moveTo>
                  <a:cubicBezTo>
                    <a:pt x="5995" y="2016"/>
                    <a:pt x="6905" y="2926"/>
                    <a:pt x="6905" y="4041"/>
                  </a:cubicBezTo>
                  <a:cubicBezTo>
                    <a:pt x="6905" y="5156"/>
                    <a:pt x="5995" y="6066"/>
                    <a:pt x="4880" y="6066"/>
                  </a:cubicBezTo>
                  <a:cubicBezTo>
                    <a:pt x="3765" y="6066"/>
                    <a:pt x="2855" y="5156"/>
                    <a:pt x="2855" y="4041"/>
                  </a:cubicBezTo>
                  <a:cubicBezTo>
                    <a:pt x="2855" y="2926"/>
                    <a:pt x="3765" y="2016"/>
                    <a:pt x="4880" y="2016"/>
                  </a:cubicBezTo>
                  <a:close/>
                  <a:moveTo>
                    <a:pt x="0" y="0"/>
                  </a:moveTo>
                  <a:lnTo>
                    <a:pt x="517" y="7253"/>
                  </a:lnTo>
                  <a:cubicBezTo>
                    <a:pt x="1627" y="7669"/>
                    <a:pt x="3247" y="7876"/>
                    <a:pt x="4863" y="7876"/>
                  </a:cubicBezTo>
                  <a:cubicBezTo>
                    <a:pt x="6470" y="7876"/>
                    <a:pt x="8072" y="7671"/>
                    <a:pt x="9162" y="7262"/>
                  </a:cubicBezTo>
                  <a:lnTo>
                    <a:pt x="9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7"/>
            <p:cNvSpPr/>
            <p:nvPr/>
          </p:nvSpPr>
          <p:spPr>
            <a:xfrm>
              <a:off x="6977538" y="1730175"/>
              <a:ext cx="254275" cy="51525"/>
            </a:xfrm>
            <a:custGeom>
              <a:avLst/>
              <a:gdLst/>
              <a:ahLst/>
              <a:cxnLst/>
              <a:rect l="l" t="t" r="r" b="b"/>
              <a:pathLst>
                <a:path w="10171" h="2061" extrusionOk="0">
                  <a:moveTo>
                    <a:pt x="527" y="0"/>
                  </a:moveTo>
                  <a:cubicBezTo>
                    <a:pt x="233" y="0"/>
                    <a:pt x="1" y="250"/>
                    <a:pt x="28" y="544"/>
                  </a:cubicBezTo>
                  <a:lnTo>
                    <a:pt x="135" y="2061"/>
                  </a:lnTo>
                  <a:lnTo>
                    <a:pt x="10028" y="2061"/>
                  </a:lnTo>
                  <a:lnTo>
                    <a:pt x="10144" y="544"/>
                  </a:lnTo>
                  <a:cubicBezTo>
                    <a:pt x="10171" y="250"/>
                    <a:pt x="9939" y="0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7"/>
            <p:cNvSpPr/>
            <p:nvPr/>
          </p:nvSpPr>
          <p:spPr>
            <a:xfrm>
              <a:off x="7214613" y="1984075"/>
              <a:ext cx="196975" cy="178125"/>
            </a:xfrm>
            <a:custGeom>
              <a:avLst/>
              <a:gdLst/>
              <a:ahLst/>
              <a:cxnLst/>
              <a:rect l="l" t="t" r="r" b="b"/>
              <a:pathLst>
                <a:path w="7879" h="7125" extrusionOk="0">
                  <a:moveTo>
                    <a:pt x="4433" y="1"/>
                  </a:moveTo>
                  <a:cubicBezTo>
                    <a:pt x="4100" y="1"/>
                    <a:pt x="3833" y="329"/>
                    <a:pt x="3953" y="665"/>
                  </a:cubicBezTo>
                  <a:cubicBezTo>
                    <a:pt x="4131" y="1201"/>
                    <a:pt x="3810" y="1781"/>
                    <a:pt x="3257" y="1923"/>
                  </a:cubicBezTo>
                  <a:lnTo>
                    <a:pt x="1990" y="2235"/>
                  </a:lnTo>
                  <a:cubicBezTo>
                    <a:pt x="1107" y="2450"/>
                    <a:pt x="661" y="3395"/>
                    <a:pt x="1000" y="4198"/>
                  </a:cubicBezTo>
                  <a:cubicBezTo>
                    <a:pt x="402" y="4448"/>
                    <a:pt x="1" y="5055"/>
                    <a:pt x="63" y="5750"/>
                  </a:cubicBezTo>
                  <a:cubicBezTo>
                    <a:pt x="135" y="6535"/>
                    <a:pt x="813" y="7124"/>
                    <a:pt x="1607" y="7124"/>
                  </a:cubicBezTo>
                  <a:lnTo>
                    <a:pt x="6281" y="7124"/>
                  </a:lnTo>
                  <a:cubicBezTo>
                    <a:pt x="7075" y="7124"/>
                    <a:pt x="7753" y="6518"/>
                    <a:pt x="7816" y="5724"/>
                  </a:cubicBezTo>
                  <a:cubicBezTo>
                    <a:pt x="7878" y="4965"/>
                    <a:pt x="7370" y="4305"/>
                    <a:pt x="6674" y="4136"/>
                  </a:cubicBezTo>
                  <a:cubicBezTo>
                    <a:pt x="7441" y="2860"/>
                    <a:pt x="6629" y="541"/>
                    <a:pt x="4551" y="14"/>
                  </a:cubicBezTo>
                  <a:cubicBezTo>
                    <a:pt x="4511" y="5"/>
                    <a:pt x="4472" y="1"/>
                    <a:pt x="4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1037875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9B711-11D7-4CF4-BCFA-90FD63253646}"/>
              </a:ext>
            </a:extLst>
          </p:cNvPr>
          <p:cNvGrpSpPr/>
          <p:nvPr/>
        </p:nvGrpSpPr>
        <p:grpSpPr>
          <a:xfrm>
            <a:off x="577850" y="676980"/>
            <a:ext cx="3994150" cy="3657000"/>
            <a:chOff x="453496" y="676980"/>
            <a:chExt cx="3994150" cy="3657000"/>
          </a:xfrm>
        </p:grpSpPr>
        <p:grpSp>
          <p:nvGrpSpPr>
            <p:cNvPr id="2622" name="Google Shape;2622;p72"/>
            <p:cNvGrpSpPr/>
            <p:nvPr/>
          </p:nvGrpSpPr>
          <p:grpSpPr>
            <a:xfrm>
              <a:off x="652682" y="676980"/>
              <a:ext cx="3657000" cy="3657000"/>
              <a:chOff x="829800" y="676980"/>
              <a:chExt cx="3657000" cy="3657000"/>
            </a:xfrm>
          </p:grpSpPr>
          <p:sp>
            <p:nvSpPr>
              <p:cNvPr id="2623" name="Google Shape;2623;p72"/>
              <p:cNvSpPr/>
              <p:nvPr/>
            </p:nvSpPr>
            <p:spPr>
              <a:xfrm>
                <a:off x="829800" y="676980"/>
                <a:ext cx="3657000" cy="365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72"/>
              <p:cNvSpPr/>
              <p:nvPr/>
            </p:nvSpPr>
            <p:spPr>
              <a:xfrm>
                <a:off x="1002558" y="862428"/>
                <a:ext cx="3286200" cy="3286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72"/>
              <p:cNvSpPr/>
              <p:nvPr/>
            </p:nvSpPr>
            <p:spPr>
              <a:xfrm>
                <a:off x="1204621" y="1051799"/>
                <a:ext cx="2907300" cy="2907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72"/>
              <p:cNvSpPr/>
              <p:nvPr/>
            </p:nvSpPr>
            <p:spPr>
              <a:xfrm>
                <a:off x="1396937" y="1244131"/>
                <a:ext cx="2523000" cy="252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A44708-A4B5-4FCB-818A-E40A17148E1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96" y="1108075"/>
              <a:ext cx="3994150" cy="29273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/>
        </p:nvGraphicFramePr>
        <p:xfrm>
          <a:off x="4908233" y="1707175"/>
          <a:ext cx="3657917" cy="277368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2,30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5,80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11,60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4,90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4,50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9,30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12,80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25,50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22,10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09" y="1207832"/>
            <a:ext cx="6197382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551214" y="2816679"/>
            <a:ext cx="6041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487" y="608935"/>
            <a:ext cx="1012436" cy="906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929</Words>
  <Application>Microsoft Office PowerPoint</Application>
  <PresentationFormat>On-screen Show (16:9)</PresentationFormat>
  <Paragraphs>353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Bodoni</vt:lpstr>
      <vt:lpstr>Barlow</vt:lpstr>
      <vt:lpstr>Montserrat</vt:lpstr>
      <vt:lpstr>Abril Fatface</vt:lpstr>
      <vt:lpstr>Arial</vt:lpstr>
      <vt:lpstr>Anton</vt:lpstr>
      <vt:lpstr>Fira Sans</vt:lpstr>
      <vt:lpstr>Cambria</vt:lpstr>
      <vt:lpstr>Chewy</vt:lpstr>
      <vt:lpstr>Elegant Galaxy Background Breakthrough XL by Slidesgo</vt:lpstr>
      <vt:lpstr>Earth's Atmosphere Class by Slidesgo</vt:lpstr>
      <vt:lpstr>Prediksi Harga Bitcoin Menggunakan Transformer Mengintegrasikan Harga, Sentimen, Tren, dan Volume dalam Analisis Deret Waktu Multivariat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34</cp:revision>
  <dcterms:modified xsi:type="dcterms:W3CDTF">2024-01-07T16:48:00Z</dcterms:modified>
</cp:coreProperties>
</file>